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</p:sldMasterIdLst>
  <p:sldIdLst>
    <p:sldId id="256" r:id="rId2"/>
    <p:sldId id="258" r:id="rId3"/>
    <p:sldId id="259" r:id="rId4"/>
    <p:sldId id="282" r:id="rId5"/>
    <p:sldId id="286" r:id="rId6"/>
    <p:sldId id="260" r:id="rId7"/>
    <p:sldId id="261" r:id="rId8"/>
    <p:sldId id="266" r:id="rId9"/>
    <p:sldId id="291" r:id="rId10"/>
    <p:sldId id="262" r:id="rId11"/>
    <p:sldId id="287" r:id="rId12"/>
    <p:sldId id="281" r:id="rId13"/>
    <p:sldId id="280" r:id="rId14"/>
    <p:sldId id="288" r:id="rId15"/>
    <p:sldId id="289" r:id="rId16"/>
    <p:sldId id="275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171D14-41C0-441E-91EB-BEFE0296EA01}" v="707" dt="2023-06-03T07:11:40.0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02" autoAdjust="0"/>
    <p:restoredTop sz="94660"/>
  </p:normalViewPr>
  <p:slideViewPr>
    <p:cSldViewPr snapToGrid="0">
      <p:cViewPr varScale="1">
        <p:scale>
          <a:sx n="82" d="100"/>
          <a:sy n="82" d="100"/>
        </p:scale>
        <p:origin x="76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93063D-D994-45C5-8B84-3C6C77D59F7D}" type="doc">
      <dgm:prSet loTypeId="urn:microsoft.com/office/officeart/2008/layout/LinedLis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129B3E14-E8A8-4DF1-AE97-682559ADB3EA}">
      <dgm:prSet/>
      <dgm:spPr/>
      <dgm:t>
        <a:bodyPr/>
        <a:lstStyle/>
        <a:p>
          <a:r>
            <a:rPr lang="en-US" dirty="0"/>
            <a:t>McClary, Susan. </a:t>
          </a:r>
          <a:r>
            <a:rPr lang="en-US" i="1" dirty="0"/>
            <a:t>Feminine Endings: Music, Gender, and Sexuality.</a:t>
          </a:r>
          <a:r>
            <a:rPr lang="en-US" dirty="0"/>
            <a:t> Minneapolis: University of Minnesota Press, 1991</a:t>
          </a:r>
        </a:p>
      </dgm:t>
    </dgm:pt>
    <dgm:pt modelId="{8669845B-DBED-4402-BE43-3BB01D8E0DF1}" type="parTrans" cxnId="{9001A89A-5F66-4902-8793-5F811616CC5B}">
      <dgm:prSet/>
      <dgm:spPr/>
      <dgm:t>
        <a:bodyPr/>
        <a:lstStyle/>
        <a:p>
          <a:endParaRPr lang="en-US"/>
        </a:p>
      </dgm:t>
    </dgm:pt>
    <dgm:pt modelId="{8294879A-047F-4BCB-90E0-277C929C481B}" type="sibTrans" cxnId="{9001A89A-5F66-4902-8793-5F811616CC5B}">
      <dgm:prSet/>
      <dgm:spPr/>
      <dgm:t>
        <a:bodyPr/>
        <a:lstStyle/>
        <a:p>
          <a:endParaRPr lang="en-US"/>
        </a:p>
      </dgm:t>
    </dgm:pt>
    <dgm:pt modelId="{8607B211-BEDC-4A47-8288-58A689CBE2CD}">
      <dgm:prSet/>
      <dgm:spPr/>
      <dgm:t>
        <a:bodyPr/>
        <a:lstStyle/>
        <a:p>
          <a:r>
            <a:rPr lang="en-US" dirty="0"/>
            <a:t>Walker, Alan. </a:t>
          </a:r>
          <a:r>
            <a:rPr lang="en-US" i="1" dirty="0"/>
            <a:t>Franz Liszt.</a:t>
          </a:r>
          <a:r>
            <a:rPr lang="en-US" dirty="0"/>
            <a:t> Vols. 1-3, London: Faber, 1983.</a:t>
          </a:r>
        </a:p>
      </dgm:t>
    </dgm:pt>
    <dgm:pt modelId="{CD22147F-932E-4CDD-9BFC-C7F15FE87CFD}" type="parTrans" cxnId="{A2A14135-DDBB-40A6-A359-A05B7623533B}">
      <dgm:prSet/>
      <dgm:spPr/>
      <dgm:t>
        <a:bodyPr/>
        <a:lstStyle/>
        <a:p>
          <a:endParaRPr lang="en-US"/>
        </a:p>
      </dgm:t>
    </dgm:pt>
    <dgm:pt modelId="{05459F76-5A08-4070-9B36-49A563104DD4}" type="sibTrans" cxnId="{A2A14135-DDBB-40A6-A359-A05B7623533B}">
      <dgm:prSet/>
      <dgm:spPr/>
      <dgm:t>
        <a:bodyPr/>
        <a:lstStyle/>
        <a:p>
          <a:endParaRPr lang="en-US"/>
        </a:p>
      </dgm:t>
    </dgm:pt>
    <dgm:pt modelId="{B47191DE-A7ED-4046-B542-72636EAB0160}">
      <dgm:prSet/>
      <dgm:spPr/>
      <dgm:t>
        <a:bodyPr/>
        <a:lstStyle/>
        <a:p>
          <a:r>
            <a:rPr lang="en-US" dirty="0"/>
            <a:t>Ellis, Katharine. "Female Pianists and Their Male Critics in Nineteenth-Century Paris." </a:t>
          </a:r>
          <a:r>
            <a:rPr lang="en-US" i="1" dirty="0"/>
            <a:t>Journal of the American Musicological Society </a:t>
          </a:r>
          <a:r>
            <a:rPr lang="en-US" dirty="0"/>
            <a:t>50, no. 2-3 (1997): 353-85.</a:t>
          </a:r>
        </a:p>
      </dgm:t>
    </dgm:pt>
    <dgm:pt modelId="{59167486-E1A0-49D0-A5CD-A4BF02B5C85C}" type="parTrans" cxnId="{1B9B7E83-FFEE-49BE-B61A-CBFC94D2C224}">
      <dgm:prSet/>
      <dgm:spPr/>
      <dgm:t>
        <a:bodyPr/>
        <a:lstStyle/>
        <a:p>
          <a:endParaRPr lang="en-US"/>
        </a:p>
      </dgm:t>
    </dgm:pt>
    <dgm:pt modelId="{1A9D840A-3D73-4498-9ADD-FA5A58DC97D9}" type="sibTrans" cxnId="{1B9B7E83-FFEE-49BE-B61A-CBFC94D2C224}">
      <dgm:prSet/>
      <dgm:spPr/>
      <dgm:t>
        <a:bodyPr/>
        <a:lstStyle/>
        <a:p>
          <a:endParaRPr lang="en-US"/>
        </a:p>
      </dgm:t>
    </dgm:pt>
    <dgm:pt modelId="{91C32CF3-4113-46BD-9A51-6D5ACB89C836}">
      <dgm:prSet/>
      <dgm:spPr/>
      <dgm:t>
        <a:bodyPr/>
        <a:lstStyle/>
        <a:p>
          <a:r>
            <a:rPr lang="en-US" dirty="0" err="1"/>
            <a:t>Raykoff</a:t>
          </a:r>
          <a:r>
            <a:rPr lang="en-US" dirty="0"/>
            <a:t>, Ivan. "Transcription, Transgression, and the Procreative Urge." In </a:t>
          </a:r>
          <a:r>
            <a:rPr lang="en-US" i="1" dirty="0"/>
            <a:t>Queer Episodes in Music and Modern Identity</a:t>
          </a:r>
          <a:r>
            <a:rPr lang="en-US" dirty="0"/>
            <a:t>, edited by Sophie Fuller and Lloyd Whitesell, 150-76. Urbana: University of Illinois Press, 2002.</a:t>
          </a:r>
        </a:p>
      </dgm:t>
    </dgm:pt>
    <dgm:pt modelId="{8D40CAD0-E50E-4D90-930D-34B04196747E}" type="parTrans" cxnId="{A2F93C90-C25A-4DA5-B253-DC6A57089732}">
      <dgm:prSet/>
      <dgm:spPr/>
      <dgm:t>
        <a:bodyPr/>
        <a:lstStyle/>
        <a:p>
          <a:endParaRPr lang="en-US"/>
        </a:p>
      </dgm:t>
    </dgm:pt>
    <dgm:pt modelId="{56576E47-5577-4B11-A264-348B82FD2486}" type="sibTrans" cxnId="{A2F93C90-C25A-4DA5-B253-DC6A57089732}">
      <dgm:prSet/>
      <dgm:spPr/>
      <dgm:t>
        <a:bodyPr/>
        <a:lstStyle/>
        <a:p>
          <a:endParaRPr lang="en-US"/>
        </a:p>
      </dgm:t>
    </dgm:pt>
    <dgm:pt modelId="{AE05E839-8363-4FEC-91A3-E4045461E43B}">
      <dgm:prSet/>
      <dgm:spPr/>
      <dgm:t>
        <a:bodyPr/>
        <a:lstStyle/>
        <a:p>
          <a:r>
            <a:rPr lang="en-US" dirty="0" err="1"/>
            <a:t>Leppert</a:t>
          </a:r>
          <a:r>
            <a:rPr lang="en-US" dirty="0"/>
            <a:t>, Richard. "Cultural Contradiction, Idolatry, and the Piano Virtuoso: Franz Liszt." In </a:t>
          </a:r>
          <a:r>
            <a:rPr lang="en-US" i="1" dirty="0"/>
            <a:t>Piano Roles: A New History of the Piano</a:t>
          </a:r>
          <a:r>
            <a:rPr lang="en-US" dirty="0"/>
            <a:t>, edited by James </a:t>
          </a:r>
          <a:r>
            <a:rPr lang="en-US" dirty="0" err="1"/>
            <a:t>Parakilas</a:t>
          </a:r>
          <a:r>
            <a:rPr lang="en-US" dirty="0"/>
            <a:t>, 252-81. Yale: Nota Bene, 2008.</a:t>
          </a:r>
        </a:p>
      </dgm:t>
    </dgm:pt>
    <dgm:pt modelId="{7E09E13B-D81C-425C-998E-28723532A185}" type="parTrans" cxnId="{BAE33EBE-BE97-4969-AFBA-8E2C0C13B0C6}">
      <dgm:prSet/>
      <dgm:spPr/>
      <dgm:t>
        <a:bodyPr/>
        <a:lstStyle/>
        <a:p>
          <a:endParaRPr lang="en-AU"/>
        </a:p>
      </dgm:t>
    </dgm:pt>
    <dgm:pt modelId="{F5FEB64C-79C6-4A4D-83DB-FCB8F30ACBB5}" type="sibTrans" cxnId="{BAE33EBE-BE97-4969-AFBA-8E2C0C13B0C6}">
      <dgm:prSet/>
      <dgm:spPr/>
      <dgm:t>
        <a:bodyPr/>
        <a:lstStyle/>
        <a:p>
          <a:endParaRPr lang="en-AU"/>
        </a:p>
      </dgm:t>
    </dgm:pt>
    <dgm:pt modelId="{4E17E2D5-9681-4AC5-B3B2-A0218EAD1CE6}" type="pres">
      <dgm:prSet presAssocID="{5993063D-D994-45C5-8B84-3C6C77D59F7D}" presName="vert0" presStyleCnt="0">
        <dgm:presLayoutVars>
          <dgm:dir/>
          <dgm:animOne val="branch"/>
          <dgm:animLvl val="lvl"/>
        </dgm:presLayoutVars>
      </dgm:prSet>
      <dgm:spPr/>
    </dgm:pt>
    <dgm:pt modelId="{A8E0551A-6386-4F1B-A8C0-05739724BB48}" type="pres">
      <dgm:prSet presAssocID="{129B3E14-E8A8-4DF1-AE97-682559ADB3EA}" presName="thickLine" presStyleLbl="alignNode1" presStyleIdx="0" presStyleCnt="5"/>
      <dgm:spPr/>
    </dgm:pt>
    <dgm:pt modelId="{F09EE5E4-344A-4ACC-B277-7A0EA16BD039}" type="pres">
      <dgm:prSet presAssocID="{129B3E14-E8A8-4DF1-AE97-682559ADB3EA}" presName="horz1" presStyleCnt="0"/>
      <dgm:spPr/>
    </dgm:pt>
    <dgm:pt modelId="{6C43863A-080B-4900-BE6D-A3BCCC42B91C}" type="pres">
      <dgm:prSet presAssocID="{129B3E14-E8A8-4DF1-AE97-682559ADB3EA}" presName="tx1" presStyleLbl="revTx" presStyleIdx="0" presStyleCnt="5"/>
      <dgm:spPr/>
    </dgm:pt>
    <dgm:pt modelId="{6007AF4C-BA9C-43D4-96E9-7B177CBC09F6}" type="pres">
      <dgm:prSet presAssocID="{129B3E14-E8A8-4DF1-AE97-682559ADB3EA}" presName="vert1" presStyleCnt="0"/>
      <dgm:spPr/>
    </dgm:pt>
    <dgm:pt modelId="{69CFA3E6-7066-479B-8859-FEFD49CE3560}" type="pres">
      <dgm:prSet presAssocID="{8607B211-BEDC-4A47-8288-58A689CBE2CD}" presName="thickLine" presStyleLbl="alignNode1" presStyleIdx="1" presStyleCnt="5"/>
      <dgm:spPr/>
    </dgm:pt>
    <dgm:pt modelId="{6751B0AE-1E65-4853-9514-1B149B770AFE}" type="pres">
      <dgm:prSet presAssocID="{8607B211-BEDC-4A47-8288-58A689CBE2CD}" presName="horz1" presStyleCnt="0"/>
      <dgm:spPr/>
    </dgm:pt>
    <dgm:pt modelId="{63D2B856-0435-4C6B-983F-34D5C73C4132}" type="pres">
      <dgm:prSet presAssocID="{8607B211-BEDC-4A47-8288-58A689CBE2CD}" presName="tx1" presStyleLbl="revTx" presStyleIdx="1" presStyleCnt="5"/>
      <dgm:spPr/>
    </dgm:pt>
    <dgm:pt modelId="{ECE7810A-4BF1-4116-821B-90DA62885A8E}" type="pres">
      <dgm:prSet presAssocID="{8607B211-BEDC-4A47-8288-58A689CBE2CD}" presName="vert1" presStyleCnt="0"/>
      <dgm:spPr/>
    </dgm:pt>
    <dgm:pt modelId="{E06C5FC3-6925-49B5-85B3-AD498B3F4B48}" type="pres">
      <dgm:prSet presAssocID="{B47191DE-A7ED-4046-B542-72636EAB0160}" presName="thickLine" presStyleLbl="alignNode1" presStyleIdx="2" presStyleCnt="5"/>
      <dgm:spPr/>
    </dgm:pt>
    <dgm:pt modelId="{9FF8777F-36F3-4151-9981-912FC1046B1E}" type="pres">
      <dgm:prSet presAssocID="{B47191DE-A7ED-4046-B542-72636EAB0160}" presName="horz1" presStyleCnt="0"/>
      <dgm:spPr/>
    </dgm:pt>
    <dgm:pt modelId="{161EBBB7-0852-49C6-B979-A8731355A3BC}" type="pres">
      <dgm:prSet presAssocID="{B47191DE-A7ED-4046-B542-72636EAB0160}" presName="tx1" presStyleLbl="revTx" presStyleIdx="2" presStyleCnt="5"/>
      <dgm:spPr/>
    </dgm:pt>
    <dgm:pt modelId="{86834B59-02FA-4168-BF71-348279B635BB}" type="pres">
      <dgm:prSet presAssocID="{B47191DE-A7ED-4046-B542-72636EAB0160}" presName="vert1" presStyleCnt="0"/>
      <dgm:spPr/>
    </dgm:pt>
    <dgm:pt modelId="{126913C9-1769-41D7-8FBC-E4A0AC288289}" type="pres">
      <dgm:prSet presAssocID="{91C32CF3-4113-46BD-9A51-6D5ACB89C836}" presName="thickLine" presStyleLbl="alignNode1" presStyleIdx="3" presStyleCnt="5"/>
      <dgm:spPr/>
    </dgm:pt>
    <dgm:pt modelId="{C1D0B993-31F9-453D-9CFA-4859A94E03F6}" type="pres">
      <dgm:prSet presAssocID="{91C32CF3-4113-46BD-9A51-6D5ACB89C836}" presName="horz1" presStyleCnt="0"/>
      <dgm:spPr/>
    </dgm:pt>
    <dgm:pt modelId="{7C5C8DAA-248D-42A9-A384-37BEA774EE91}" type="pres">
      <dgm:prSet presAssocID="{91C32CF3-4113-46BD-9A51-6D5ACB89C836}" presName="tx1" presStyleLbl="revTx" presStyleIdx="3" presStyleCnt="5"/>
      <dgm:spPr/>
    </dgm:pt>
    <dgm:pt modelId="{C1CF71F4-9E2E-4FEF-8D17-C6772940BF04}" type="pres">
      <dgm:prSet presAssocID="{91C32CF3-4113-46BD-9A51-6D5ACB89C836}" presName="vert1" presStyleCnt="0"/>
      <dgm:spPr/>
    </dgm:pt>
    <dgm:pt modelId="{D8614E72-A743-4C3F-B28A-2D3E581D12A8}" type="pres">
      <dgm:prSet presAssocID="{AE05E839-8363-4FEC-91A3-E4045461E43B}" presName="thickLine" presStyleLbl="alignNode1" presStyleIdx="4" presStyleCnt="5"/>
      <dgm:spPr/>
    </dgm:pt>
    <dgm:pt modelId="{DE8892E7-8A04-4786-AE58-FCD596D39F74}" type="pres">
      <dgm:prSet presAssocID="{AE05E839-8363-4FEC-91A3-E4045461E43B}" presName="horz1" presStyleCnt="0"/>
      <dgm:spPr/>
    </dgm:pt>
    <dgm:pt modelId="{41E23A4F-C409-4649-9926-831F8F4337C1}" type="pres">
      <dgm:prSet presAssocID="{AE05E839-8363-4FEC-91A3-E4045461E43B}" presName="tx1" presStyleLbl="revTx" presStyleIdx="4" presStyleCnt="5"/>
      <dgm:spPr/>
    </dgm:pt>
    <dgm:pt modelId="{EF065B9D-29DA-4505-8B7E-27A1A58791FC}" type="pres">
      <dgm:prSet presAssocID="{AE05E839-8363-4FEC-91A3-E4045461E43B}" presName="vert1" presStyleCnt="0"/>
      <dgm:spPr/>
    </dgm:pt>
  </dgm:ptLst>
  <dgm:cxnLst>
    <dgm:cxn modelId="{E5052D07-8AD4-4F05-8082-ABE47DE96075}" type="presOf" srcId="{8607B211-BEDC-4A47-8288-58A689CBE2CD}" destId="{63D2B856-0435-4C6B-983F-34D5C73C4132}" srcOrd="0" destOrd="0" presId="urn:microsoft.com/office/officeart/2008/layout/LinedList"/>
    <dgm:cxn modelId="{A2A14135-DDBB-40A6-A359-A05B7623533B}" srcId="{5993063D-D994-45C5-8B84-3C6C77D59F7D}" destId="{8607B211-BEDC-4A47-8288-58A689CBE2CD}" srcOrd="1" destOrd="0" parTransId="{CD22147F-932E-4CDD-9BFC-C7F15FE87CFD}" sibTransId="{05459F76-5A08-4070-9B36-49A563104DD4}"/>
    <dgm:cxn modelId="{0B0E4070-6538-440F-9BF2-E35CCD94507E}" type="presOf" srcId="{91C32CF3-4113-46BD-9A51-6D5ACB89C836}" destId="{7C5C8DAA-248D-42A9-A384-37BEA774EE91}" srcOrd="0" destOrd="0" presId="urn:microsoft.com/office/officeart/2008/layout/LinedList"/>
    <dgm:cxn modelId="{1B9B7E83-FFEE-49BE-B61A-CBFC94D2C224}" srcId="{5993063D-D994-45C5-8B84-3C6C77D59F7D}" destId="{B47191DE-A7ED-4046-B542-72636EAB0160}" srcOrd="2" destOrd="0" parTransId="{59167486-E1A0-49D0-A5CD-A4BF02B5C85C}" sibTransId="{1A9D840A-3D73-4498-9ADD-FA5A58DC97D9}"/>
    <dgm:cxn modelId="{A2F93C90-C25A-4DA5-B253-DC6A57089732}" srcId="{5993063D-D994-45C5-8B84-3C6C77D59F7D}" destId="{91C32CF3-4113-46BD-9A51-6D5ACB89C836}" srcOrd="3" destOrd="0" parTransId="{8D40CAD0-E50E-4D90-930D-34B04196747E}" sibTransId="{56576E47-5577-4B11-A264-348B82FD2486}"/>
    <dgm:cxn modelId="{9001A89A-5F66-4902-8793-5F811616CC5B}" srcId="{5993063D-D994-45C5-8B84-3C6C77D59F7D}" destId="{129B3E14-E8A8-4DF1-AE97-682559ADB3EA}" srcOrd="0" destOrd="0" parTransId="{8669845B-DBED-4402-BE43-3BB01D8E0DF1}" sibTransId="{8294879A-047F-4BCB-90E0-277C929C481B}"/>
    <dgm:cxn modelId="{781399AB-F538-46ED-8407-7A14EAB80D61}" type="presOf" srcId="{B47191DE-A7ED-4046-B542-72636EAB0160}" destId="{161EBBB7-0852-49C6-B979-A8731355A3BC}" srcOrd="0" destOrd="0" presId="urn:microsoft.com/office/officeart/2008/layout/LinedList"/>
    <dgm:cxn modelId="{B208C7AE-DEC5-456F-8DB8-1336CE0F489B}" type="presOf" srcId="{AE05E839-8363-4FEC-91A3-E4045461E43B}" destId="{41E23A4F-C409-4649-9926-831F8F4337C1}" srcOrd="0" destOrd="0" presId="urn:microsoft.com/office/officeart/2008/layout/LinedList"/>
    <dgm:cxn modelId="{48F380B1-6371-40CF-BB43-771BD59D5A46}" type="presOf" srcId="{5993063D-D994-45C5-8B84-3C6C77D59F7D}" destId="{4E17E2D5-9681-4AC5-B3B2-A0218EAD1CE6}" srcOrd="0" destOrd="0" presId="urn:microsoft.com/office/officeart/2008/layout/LinedList"/>
    <dgm:cxn modelId="{BAE33EBE-BE97-4969-AFBA-8E2C0C13B0C6}" srcId="{5993063D-D994-45C5-8B84-3C6C77D59F7D}" destId="{AE05E839-8363-4FEC-91A3-E4045461E43B}" srcOrd="4" destOrd="0" parTransId="{7E09E13B-D81C-425C-998E-28723532A185}" sibTransId="{F5FEB64C-79C6-4A4D-83DB-FCB8F30ACBB5}"/>
    <dgm:cxn modelId="{0D3106D4-E00E-46CC-BEA0-02D7B153CCE7}" type="presOf" srcId="{129B3E14-E8A8-4DF1-AE97-682559ADB3EA}" destId="{6C43863A-080B-4900-BE6D-A3BCCC42B91C}" srcOrd="0" destOrd="0" presId="urn:microsoft.com/office/officeart/2008/layout/LinedList"/>
    <dgm:cxn modelId="{0B2C50BC-F512-441C-90F9-5944C611E0D0}" type="presParOf" srcId="{4E17E2D5-9681-4AC5-B3B2-A0218EAD1CE6}" destId="{A8E0551A-6386-4F1B-A8C0-05739724BB48}" srcOrd="0" destOrd="0" presId="urn:microsoft.com/office/officeart/2008/layout/LinedList"/>
    <dgm:cxn modelId="{0B1CD8B0-F455-43BA-9232-EF77DA5B9B36}" type="presParOf" srcId="{4E17E2D5-9681-4AC5-B3B2-A0218EAD1CE6}" destId="{F09EE5E4-344A-4ACC-B277-7A0EA16BD039}" srcOrd="1" destOrd="0" presId="urn:microsoft.com/office/officeart/2008/layout/LinedList"/>
    <dgm:cxn modelId="{78E74C7A-2F41-4311-9849-41474270F9A5}" type="presParOf" srcId="{F09EE5E4-344A-4ACC-B277-7A0EA16BD039}" destId="{6C43863A-080B-4900-BE6D-A3BCCC42B91C}" srcOrd="0" destOrd="0" presId="urn:microsoft.com/office/officeart/2008/layout/LinedList"/>
    <dgm:cxn modelId="{E75F9734-DB2A-4CAF-8670-63A48E27C5A6}" type="presParOf" srcId="{F09EE5E4-344A-4ACC-B277-7A0EA16BD039}" destId="{6007AF4C-BA9C-43D4-96E9-7B177CBC09F6}" srcOrd="1" destOrd="0" presId="urn:microsoft.com/office/officeart/2008/layout/LinedList"/>
    <dgm:cxn modelId="{7C39E09A-D3EB-470C-A2B8-A30E0799BEA7}" type="presParOf" srcId="{4E17E2D5-9681-4AC5-B3B2-A0218EAD1CE6}" destId="{69CFA3E6-7066-479B-8859-FEFD49CE3560}" srcOrd="2" destOrd="0" presId="urn:microsoft.com/office/officeart/2008/layout/LinedList"/>
    <dgm:cxn modelId="{E37C438D-858D-414F-8FD4-25DD4E37F6AD}" type="presParOf" srcId="{4E17E2D5-9681-4AC5-B3B2-A0218EAD1CE6}" destId="{6751B0AE-1E65-4853-9514-1B149B770AFE}" srcOrd="3" destOrd="0" presId="urn:microsoft.com/office/officeart/2008/layout/LinedList"/>
    <dgm:cxn modelId="{B58BD626-BC99-467E-B428-FAE6C6CD9648}" type="presParOf" srcId="{6751B0AE-1E65-4853-9514-1B149B770AFE}" destId="{63D2B856-0435-4C6B-983F-34D5C73C4132}" srcOrd="0" destOrd="0" presId="urn:microsoft.com/office/officeart/2008/layout/LinedList"/>
    <dgm:cxn modelId="{AD3DD38D-AAFF-4E51-A9FF-96858B241F32}" type="presParOf" srcId="{6751B0AE-1E65-4853-9514-1B149B770AFE}" destId="{ECE7810A-4BF1-4116-821B-90DA62885A8E}" srcOrd="1" destOrd="0" presId="urn:microsoft.com/office/officeart/2008/layout/LinedList"/>
    <dgm:cxn modelId="{10A4A963-8C92-435D-94BC-41F616CCB18F}" type="presParOf" srcId="{4E17E2D5-9681-4AC5-B3B2-A0218EAD1CE6}" destId="{E06C5FC3-6925-49B5-85B3-AD498B3F4B48}" srcOrd="4" destOrd="0" presId="urn:microsoft.com/office/officeart/2008/layout/LinedList"/>
    <dgm:cxn modelId="{6AE17023-3282-4FE2-823F-2513513266C7}" type="presParOf" srcId="{4E17E2D5-9681-4AC5-B3B2-A0218EAD1CE6}" destId="{9FF8777F-36F3-4151-9981-912FC1046B1E}" srcOrd="5" destOrd="0" presId="urn:microsoft.com/office/officeart/2008/layout/LinedList"/>
    <dgm:cxn modelId="{1EC8CD69-E2AD-400C-87CE-C4D5A76234A2}" type="presParOf" srcId="{9FF8777F-36F3-4151-9981-912FC1046B1E}" destId="{161EBBB7-0852-49C6-B979-A8731355A3BC}" srcOrd="0" destOrd="0" presId="urn:microsoft.com/office/officeart/2008/layout/LinedList"/>
    <dgm:cxn modelId="{DDF8A9F7-E929-4BBC-A514-E8D65DF206E4}" type="presParOf" srcId="{9FF8777F-36F3-4151-9981-912FC1046B1E}" destId="{86834B59-02FA-4168-BF71-348279B635BB}" srcOrd="1" destOrd="0" presId="urn:microsoft.com/office/officeart/2008/layout/LinedList"/>
    <dgm:cxn modelId="{6C5C441C-2D61-431A-BF40-5AB0F20213DE}" type="presParOf" srcId="{4E17E2D5-9681-4AC5-B3B2-A0218EAD1CE6}" destId="{126913C9-1769-41D7-8FBC-E4A0AC288289}" srcOrd="6" destOrd="0" presId="urn:microsoft.com/office/officeart/2008/layout/LinedList"/>
    <dgm:cxn modelId="{89B4A6E9-3869-4DFC-814C-EF6CE897A470}" type="presParOf" srcId="{4E17E2D5-9681-4AC5-B3B2-A0218EAD1CE6}" destId="{C1D0B993-31F9-453D-9CFA-4859A94E03F6}" srcOrd="7" destOrd="0" presId="urn:microsoft.com/office/officeart/2008/layout/LinedList"/>
    <dgm:cxn modelId="{61880C8F-6208-4B59-9367-182CD7C065E3}" type="presParOf" srcId="{C1D0B993-31F9-453D-9CFA-4859A94E03F6}" destId="{7C5C8DAA-248D-42A9-A384-37BEA774EE91}" srcOrd="0" destOrd="0" presId="urn:microsoft.com/office/officeart/2008/layout/LinedList"/>
    <dgm:cxn modelId="{4A4D7407-7AF3-4A44-B2BE-44B630FD4121}" type="presParOf" srcId="{C1D0B993-31F9-453D-9CFA-4859A94E03F6}" destId="{C1CF71F4-9E2E-4FEF-8D17-C6772940BF04}" srcOrd="1" destOrd="0" presId="urn:microsoft.com/office/officeart/2008/layout/LinedList"/>
    <dgm:cxn modelId="{959EE7C7-4ADD-484E-ACFF-6EF44CDA8963}" type="presParOf" srcId="{4E17E2D5-9681-4AC5-B3B2-A0218EAD1CE6}" destId="{D8614E72-A743-4C3F-B28A-2D3E581D12A8}" srcOrd="8" destOrd="0" presId="urn:microsoft.com/office/officeart/2008/layout/LinedList"/>
    <dgm:cxn modelId="{FCC7F0BE-2496-421E-957A-25BD70B2D2BF}" type="presParOf" srcId="{4E17E2D5-9681-4AC5-B3B2-A0218EAD1CE6}" destId="{DE8892E7-8A04-4786-AE58-FCD596D39F74}" srcOrd="9" destOrd="0" presId="urn:microsoft.com/office/officeart/2008/layout/LinedList"/>
    <dgm:cxn modelId="{87B62D14-3CB2-4312-8F17-8C19A2430E65}" type="presParOf" srcId="{DE8892E7-8A04-4786-AE58-FCD596D39F74}" destId="{41E23A4F-C409-4649-9926-831F8F4337C1}" srcOrd="0" destOrd="0" presId="urn:microsoft.com/office/officeart/2008/layout/LinedList"/>
    <dgm:cxn modelId="{CA3C8718-3201-4275-8BF3-87662CFAC596}" type="presParOf" srcId="{DE8892E7-8A04-4786-AE58-FCD596D39F74}" destId="{EF065B9D-29DA-4505-8B7E-27A1A58791F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E0551A-6386-4F1B-A8C0-05739724BB48}">
      <dsp:nvSpPr>
        <dsp:cNvPr id="0" name=""/>
        <dsp:cNvSpPr/>
      </dsp:nvSpPr>
      <dsp:spPr>
        <a:xfrm>
          <a:off x="0" y="405"/>
          <a:ext cx="6380065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43863A-080B-4900-BE6D-A3BCCC42B91C}">
      <dsp:nvSpPr>
        <dsp:cNvPr id="0" name=""/>
        <dsp:cNvSpPr/>
      </dsp:nvSpPr>
      <dsp:spPr>
        <a:xfrm>
          <a:off x="0" y="405"/>
          <a:ext cx="6380065" cy="663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McClary, Susan. </a:t>
          </a:r>
          <a:r>
            <a:rPr lang="en-US" sz="1400" i="1" kern="1200" dirty="0"/>
            <a:t>Feminine Endings: Music, Gender, and Sexuality.</a:t>
          </a:r>
          <a:r>
            <a:rPr lang="en-US" sz="1400" kern="1200" dirty="0"/>
            <a:t> Minneapolis: University of Minnesota Press, 1991</a:t>
          </a:r>
        </a:p>
      </dsp:txBody>
      <dsp:txXfrm>
        <a:off x="0" y="405"/>
        <a:ext cx="6380065" cy="663625"/>
      </dsp:txXfrm>
    </dsp:sp>
    <dsp:sp modelId="{69CFA3E6-7066-479B-8859-FEFD49CE3560}">
      <dsp:nvSpPr>
        <dsp:cNvPr id="0" name=""/>
        <dsp:cNvSpPr/>
      </dsp:nvSpPr>
      <dsp:spPr>
        <a:xfrm>
          <a:off x="0" y="664030"/>
          <a:ext cx="6380065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D2B856-0435-4C6B-983F-34D5C73C4132}">
      <dsp:nvSpPr>
        <dsp:cNvPr id="0" name=""/>
        <dsp:cNvSpPr/>
      </dsp:nvSpPr>
      <dsp:spPr>
        <a:xfrm>
          <a:off x="0" y="664030"/>
          <a:ext cx="6380065" cy="663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Walker, Alan. </a:t>
          </a:r>
          <a:r>
            <a:rPr lang="en-US" sz="1400" i="1" kern="1200" dirty="0"/>
            <a:t>Franz Liszt.</a:t>
          </a:r>
          <a:r>
            <a:rPr lang="en-US" sz="1400" kern="1200" dirty="0"/>
            <a:t> Vols. 1-3, London: Faber, 1983.</a:t>
          </a:r>
        </a:p>
      </dsp:txBody>
      <dsp:txXfrm>
        <a:off x="0" y="664030"/>
        <a:ext cx="6380065" cy="663625"/>
      </dsp:txXfrm>
    </dsp:sp>
    <dsp:sp modelId="{E06C5FC3-6925-49B5-85B3-AD498B3F4B48}">
      <dsp:nvSpPr>
        <dsp:cNvPr id="0" name=""/>
        <dsp:cNvSpPr/>
      </dsp:nvSpPr>
      <dsp:spPr>
        <a:xfrm>
          <a:off x="0" y="1327655"/>
          <a:ext cx="6380065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1EBBB7-0852-49C6-B979-A8731355A3BC}">
      <dsp:nvSpPr>
        <dsp:cNvPr id="0" name=""/>
        <dsp:cNvSpPr/>
      </dsp:nvSpPr>
      <dsp:spPr>
        <a:xfrm>
          <a:off x="0" y="1327655"/>
          <a:ext cx="6380065" cy="663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Ellis, Katharine. "Female Pianists and Their Male Critics in Nineteenth-Century Paris." </a:t>
          </a:r>
          <a:r>
            <a:rPr lang="en-US" sz="1400" i="1" kern="1200" dirty="0"/>
            <a:t>Journal of the American Musicological Society </a:t>
          </a:r>
          <a:r>
            <a:rPr lang="en-US" sz="1400" kern="1200" dirty="0"/>
            <a:t>50, no. 2-3 (1997): 353-85.</a:t>
          </a:r>
        </a:p>
      </dsp:txBody>
      <dsp:txXfrm>
        <a:off x="0" y="1327655"/>
        <a:ext cx="6380065" cy="663625"/>
      </dsp:txXfrm>
    </dsp:sp>
    <dsp:sp modelId="{126913C9-1769-41D7-8FBC-E4A0AC288289}">
      <dsp:nvSpPr>
        <dsp:cNvPr id="0" name=""/>
        <dsp:cNvSpPr/>
      </dsp:nvSpPr>
      <dsp:spPr>
        <a:xfrm>
          <a:off x="0" y="1991280"/>
          <a:ext cx="6380065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5C8DAA-248D-42A9-A384-37BEA774EE91}">
      <dsp:nvSpPr>
        <dsp:cNvPr id="0" name=""/>
        <dsp:cNvSpPr/>
      </dsp:nvSpPr>
      <dsp:spPr>
        <a:xfrm>
          <a:off x="0" y="1991280"/>
          <a:ext cx="6380065" cy="663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Raykoff</a:t>
          </a:r>
          <a:r>
            <a:rPr lang="en-US" sz="1400" kern="1200" dirty="0"/>
            <a:t>, Ivan. "Transcription, Transgression, and the Procreative Urge." In </a:t>
          </a:r>
          <a:r>
            <a:rPr lang="en-US" sz="1400" i="1" kern="1200" dirty="0"/>
            <a:t>Queer Episodes in Music and Modern Identity</a:t>
          </a:r>
          <a:r>
            <a:rPr lang="en-US" sz="1400" kern="1200" dirty="0"/>
            <a:t>, edited by Sophie Fuller and Lloyd Whitesell, 150-76. Urbana: University of Illinois Press, 2002.</a:t>
          </a:r>
        </a:p>
      </dsp:txBody>
      <dsp:txXfrm>
        <a:off x="0" y="1991280"/>
        <a:ext cx="6380065" cy="663625"/>
      </dsp:txXfrm>
    </dsp:sp>
    <dsp:sp modelId="{D8614E72-A743-4C3F-B28A-2D3E581D12A8}">
      <dsp:nvSpPr>
        <dsp:cNvPr id="0" name=""/>
        <dsp:cNvSpPr/>
      </dsp:nvSpPr>
      <dsp:spPr>
        <a:xfrm>
          <a:off x="0" y="2654905"/>
          <a:ext cx="6380065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E23A4F-C409-4649-9926-831F8F4337C1}">
      <dsp:nvSpPr>
        <dsp:cNvPr id="0" name=""/>
        <dsp:cNvSpPr/>
      </dsp:nvSpPr>
      <dsp:spPr>
        <a:xfrm>
          <a:off x="0" y="2654905"/>
          <a:ext cx="6380065" cy="663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Leppert</a:t>
          </a:r>
          <a:r>
            <a:rPr lang="en-US" sz="1400" kern="1200" dirty="0"/>
            <a:t>, Richard. "Cultural Contradiction, Idolatry, and the Piano Virtuoso: Franz Liszt." In </a:t>
          </a:r>
          <a:r>
            <a:rPr lang="en-US" sz="1400" i="1" kern="1200" dirty="0"/>
            <a:t>Piano Roles: A New History of the Piano</a:t>
          </a:r>
          <a:r>
            <a:rPr lang="en-US" sz="1400" kern="1200" dirty="0"/>
            <a:t>, edited by James </a:t>
          </a:r>
          <a:r>
            <a:rPr lang="en-US" sz="1400" kern="1200" dirty="0" err="1"/>
            <a:t>Parakilas</a:t>
          </a:r>
          <a:r>
            <a:rPr lang="en-US" sz="1400" kern="1200" dirty="0"/>
            <a:t>, 252-81. Yale: Nota Bene, 2008.</a:t>
          </a:r>
        </a:p>
      </dsp:txBody>
      <dsp:txXfrm>
        <a:off x="0" y="2654905"/>
        <a:ext cx="6380065" cy="6636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11A6662E-FAF4-44BC-88B5-85A7CBFB6D30}" type="datetime1">
              <a:rPr lang="en-US" smtClean="0"/>
              <a:pPr/>
              <a:t>11/27/2023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3B850FF-6169-4056-8077-06FFA93A536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1099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CF6C-748E-4B7A-BC8B-3011EF78ED13}" type="datetime1">
              <a:rPr lang="en-US" smtClean="0"/>
              <a:pPr/>
              <a:t>11/27/2023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0307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CF6C-748E-4B7A-BC8B-3011EF78ED13}" type="datetime1">
              <a:rPr lang="en-US" smtClean="0"/>
              <a:pPr/>
              <a:t>11/27/2023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368634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CF6C-748E-4B7A-BC8B-3011EF78ED13}" type="datetime1">
              <a:rPr lang="en-US" smtClean="0"/>
              <a:pPr/>
              <a:t>11/27/2023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067079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CF6C-748E-4B7A-BC8B-3011EF78ED13}" type="datetime1">
              <a:rPr lang="en-US" smtClean="0"/>
              <a:pPr/>
              <a:t>11/27/2023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54506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CF6C-748E-4B7A-BC8B-3011EF78ED13}" type="datetime1">
              <a:rPr lang="en-US" smtClean="0"/>
              <a:pPr/>
              <a:t>11/27/2023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7696445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0CF6C-748E-4B7A-BC8B-3011EF78ED13}" type="datetime1">
              <a:rPr lang="en-US" smtClean="0"/>
              <a:pPr/>
              <a:t>11/27/2023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1356199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9632-1575-4E14-B53B-3DC3D5ED3947}" type="datetime1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62604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A6868-2568-4CC9-B302-F37117B01A6E}" type="datetime1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6073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5F08A-1E71-4B2B-BB49-E743F2903911}" type="datetime1">
              <a:rPr lang="en-US" smtClean="0"/>
              <a:t>11/27/2023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8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17D9E-721A-44BB-8863-9873FE64DA75}" type="datetime1">
              <a:rPr lang="en-US" smtClean="0"/>
              <a:t>11/27/2023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0054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1DA2F-80B8-49CF-99FB-5ABCA53A607A}" type="datetime1">
              <a:rPr lang="en-US" smtClean="0"/>
              <a:t>11/27/2023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346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852172-E6C9-4B6C-929A-A9DE3837BBF1}" type="datetime1">
              <a:rPr lang="en-US" smtClean="0"/>
              <a:t>11/27/2023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8863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41CFF-90C9-47B3-9DA1-F2BF8D839F7E}" type="datetime1">
              <a:rPr lang="en-US" smtClean="0"/>
              <a:t>11/27/2023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063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48FA-06AB-4884-A69B-986B96E68A24}" type="datetime1">
              <a:rPr lang="en-US" smtClean="0"/>
              <a:t>11/27/2023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057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DB7ABA-0172-4F9C-889D-567164F66BCD}" type="datetime1">
              <a:rPr lang="en-US" smtClean="0"/>
              <a:t>11/27/2023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7318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C6A5B-8AE7-4A41-B5A7-9ADC6686DC18}" type="datetime1">
              <a:rPr lang="en-US" smtClean="0"/>
              <a:t>11/27/2023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850FF-6169-4056-8077-06FFA93A53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50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7E0CF6C-748E-4B7A-BC8B-3011EF78ED13}" type="datetime1">
              <a:rPr lang="en-US" smtClean="0"/>
              <a:pPr/>
              <a:t>11/27/2023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B850FF-6169-4056-8077-06FFA93A53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076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  <p:sldLayoutId id="2147483750" r:id="rId15"/>
    <p:sldLayoutId id="2147483751" r:id="rId16"/>
    <p:sldLayoutId id="2147483752" r:id="rId17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9.jp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0.jp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9.jp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3.png"/><Relationship Id="rId7" Type="http://schemas.openxmlformats.org/officeDocument/2006/relationships/diagramData" Target="../diagrams/data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11" Type="http://schemas.microsoft.com/office/2007/relationships/diagramDrawing" Target="../diagrams/drawing1.xml"/><Relationship Id="rId5" Type="http://schemas.openxmlformats.org/officeDocument/2006/relationships/image" Target="../media/image11.jpg"/><Relationship Id="rId10" Type="http://schemas.openxmlformats.org/officeDocument/2006/relationships/diagramColors" Target="../diagrams/colors1.xml"/><Relationship Id="rId4" Type="http://schemas.openxmlformats.org/officeDocument/2006/relationships/image" Target="../media/image4.png"/><Relationship Id="rId9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openxmlformats.org/officeDocument/2006/relationships/image" Target="../media/image4.png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6.jp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7.jp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33">
            <a:extLst>
              <a:ext uri="{FF2B5EF4-FFF2-40B4-BE49-F238E27FC236}">
                <a16:creationId xmlns:a16="http://schemas.microsoft.com/office/drawing/2014/main" id="{FDF8837B-BAE2-489A-8F93-69216307D5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Picture 28" descr="A group of people sitting around a piano&#10;&#10;Description automatically generated with low confidence">
            <a:extLst>
              <a:ext uri="{FF2B5EF4-FFF2-40B4-BE49-F238E27FC236}">
                <a16:creationId xmlns:a16="http://schemas.microsoft.com/office/drawing/2014/main" id="{0EC537E9-485B-1E2F-3EE7-FDD5F1DBC2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9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E046C0F-78A0-CBE1-C8AE-6B8F4B10BE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>
            <a:normAutofit/>
          </a:bodyPr>
          <a:lstStyle/>
          <a:p>
            <a:r>
              <a:rPr lang="en-AU" dirty="0">
                <a:solidFill>
                  <a:srgbClr val="FFFFFF"/>
                </a:solidFill>
              </a:rPr>
              <a:t>Conjugal Fidelity	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531B63-4BE9-D3B0-BD18-09B55C3FF6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>
            <a:normAutofit/>
          </a:bodyPr>
          <a:lstStyle/>
          <a:p>
            <a:r>
              <a:rPr lang="en-AU">
                <a:solidFill>
                  <a:srgbClr val="FFFFFF"/>
                </a:solidFill>
              </a:rPr>
              <a:t>Liszt, Transcription, and Gender</a:t>
            </a:r>
            <a:endParaRPr lang="en-AU" dirty="0">
              <a:solidFill>
                <a:srgbClr val="FFFFFF"/>
              </a:solidFill>
            </a:endParaRPr>
          </a:p>
        </p:txBody>
      </p:sp>
      <p:cxnSp>
        <p:nvCxnSpPr>
          <p:cNvPr id="50" name="Straight Connector 35">
            <a:extLst>
              <a:ext uri="{FF2B5EF4-FFF2-40B4-BE49-F238E27FC236}">
                <a16:creationId xmlns:a16="http://schemas.microsoft.com/office/drawing/2014/main" id="{B48BEE9B-A2F4-4BF3-9EAD-16E1A7FC2D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699932" y="3510608"/>
            <a:ext cx="5120640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11694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FB5D1BB-0703-437B-BD1E-1D07F8A27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23" name="Picture 122">
              <a:extLst>
                <a:ext uri="{FF2B5EF4-FFF2-40B4-BE49-F238E27FC236}">
                  <a16:creationId xmlns:a16="http://schemas.microsoft.com/office/drawing/2014/main" id="{3886586B-3F0F-4593-B272-AE75AD0F09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020DEB59-BF94-41B5-8F16-8B10442EE0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AU"/>
            </a:p>
          </p:txBody>
        </p:sp>
        <p:pic>
          <p:nvPicPr>
            <p:cNvPr id="125" name="Picture 124">
              <a:extLst>
                <a:ext uri="{FF2B5EF4-FFF2-40B4-BE49-F238E27FC236}">
                  <a16:creationId xmlns:a16="http://schemas.microsoft.com/office/drawing/2014/main" id="{9A3BEF6F-FC03-43B1-8D1B-8DA3A360DB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26" name="Picture 125">
              <a:extLst>
                <a:ext uri="{FF2B5EF4-FFF2-40B4-BE49-F238E27FC236}">
                  <a16:creationId xmlns:a16="http://schemas.microsoft.com/office/drawing/2014/main" id="{0F49BA32-A501-4C79-9A72-92587AB9EE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883F92AF-2403-4558-B1D7-72130A1E4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130" name="Rectangle 129">
            <a:extLst>
              <a:ext uri="{FF2B5EF4-FFF2-40B4-BE49-F238E27FC236}">
                <a16:creationId xmlns:a16="http://schemas.microsoft.com/office/drawing/2014/main" id="{22AC0F86-9A78-4E84-A4B4-ADB8B2629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4AF78B9E-8BE2-4706-9377-A05FA25ABA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33" name="Picture 132">
              <a:extLst>
                <a:ext uri="{FF2B5EF4-FFF2-40B4-BE49-F238E27FC236}">
                  <a16:creationId xmlns:a16="http://schemas.microsoft.com/office/drawing/2014/main" id="{32CDFDE2-4DB3-4623-BA21-187D1B710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ED74B2AA-1443-4E9B-8462-F7F5B8525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AU"/>
            </a:p>
          </p:txBody>
        </p:sp>
        <p:pic>
          <p:nvPicPr>
            <p:cNvPr id="135" name="Picture 134">
              <a:extLst>
                <a:ext uri="{FF2B5EF4-FFF2-40B4-BE49-F238E27FC236}">
                  <a16:creationId xmlns:a16="http://schemas.microsoft.com/office/drawing/2014/main" id="{9BB652B6-7300-49EC-9422-EF5342492A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36" name="Picture 135">
              <a:extLst>
                <a:ext uri="{FF2B5EF4-FFF2-40B4-BE49-F238E27FC236}">
                  <a16:creationId xmlns:a16="http://schemas.microsoft.com/office/drawing/2014/main" id="{D0909587-01DE-424D-A15F-DAA28CF2CD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67FB6CC-12A3-F8EF-F9E8-4BA1C7D03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5825" y="982132"/>
            <a:ext cx="3360772" cy="13038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/>
              <a:t>Ständchen</a:t>
            </a:r>
            <a:endParaRPr lang="en-US" sz="4400" dirty="0"/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69A54E25-1C05-48E5-A5CC-3778C1D363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3" y="1092200"/>
            <a:ext cx="5942687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Placeholder 9" descr="A picture containing text, sketch, drawing, line art&#10;&#10;Description automatically generated">
            <a:extLst>
              <a:ext uri="{FF2B5EF4-FFF2-40B4-BE49-F238E27FC236}">
                <a16:creationId xmlns:a16="http://schemas.microsoft.com/office/drawing/2014/main" id="{344047B2-FD1D-82ED-16CB-99BA14B0F5C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" t="4446" r="-458" b="41602"/>
          <a:stretch/>
        </p:blipFill>
        <p:spPr>
          <a:xfrm>
            <a:off x="1412683" y="1410208"/>
            <a:ext cx="5278777" cy="3858780"/>
          </a:xfrm>
          <a:prstGeom prst="rect">
            <a:avLst/>
          </a:prstGeom>
        </p:spPr>
      </p:pic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0E5D0023-B23E-4823-8D72-B07FFF8CA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20089" y="2400639"/>
            <a:ext cx="337650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EAE06F-2D57-A19D-B7C3-888AE3EB5C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35824" y="2556932"/>
            <a:ext cx="3360771" cy="331893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dirty="0"/>
              <a:t>‘However the repertory is gendered, piano transcriptions can </a:t>
            </a:r>
            <a:r>
              <a:rPr lang="en-US" dirty="0" err="1"/>
              <a:t>destabilise</a:t>
            </a:r>
            <a:r>
              <a:rPr lang="en-US" dirty="0"/>
              <a:t> received categories and relations by altering the grounds of production and reception’ (Christensen 1995, 285)</a:t>
            </a:r>
          </a:p>
        </p:txBody>
      </p:sp>
    </p:spTree>
    <p:extLst>
      <p:ext uri="{BB962C8B-B14F-4D97-AF65-F5344CB8AC3E}">
        <p14:creationId xmlns:p14="http://schemas.microsoft.com/office/powerpoint/2010/main" val="3614595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DFB5D1BB-0703-437B-BD1E-1D07F8A27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886586B-3F0F-4593-B272-AE75AD0F09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20DEB59-BF94-41B5-8F16-8B10442EE0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AU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A3BEF6F-FC03-43B1-8D1B-8DA3A360DB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F49BA32-A501-4C79-9A72-92587AB9EE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83F92AF-2403-4558-B1D7-72130A1E4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2AC0F86-9A78-4E84-A4B4-ADB8B2629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AF78B9E-8BE2-4706-9377-A05FA25ABA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32CDFDE2-4DB3-4623-BA21-187D1B710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D74B2AA-1443-4E9B-8462-F7F5B8525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AU"/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9BB652B6-7300-49EC-9422-EF5342492A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D0909587-01DE-424D-A15F-DAA28CF2CD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4C40159-9691-3A90-FF9A-FEE304FE8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5825" y="982132"/>
            <a:ext cx="3360772" cy="13038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/>
              <a:t>Erlkönig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9A54E25-1C05-48E5-A5CC-3778C1D363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3" y="1092200"/>
            <a:ext cx="5942687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 descr="A picture containing painting, art, drawing, mythology&#10;&#10;Description automatically generated">
            <a:extLst>
              <a:ext uri="{FF2B5EF4-FFF2-40B4-BE49-F238E27FC236}">
                <a16:creationId xmlns:a16="http://schemas.microsoft.com/office/drawing/2014/main" id="{0B51A7CF-A621-0282-4426-72843160C9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4" r="4168" b="-3"/>
          <a:stretch/>
        </p:blipFill>
        <p:spPr>
          <a:xfrm>
            <a:off x="1412683" y="1410208"/>
            <a:ext cx="5278777" cy="3858780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E5D0023-B23E-4823-8D72-B07FFF8CA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20089" y="2400639"/>
            <a:ext cx="337650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212BBF-E4E3-065D-2DE9-9A2CA2EBD8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35824" y="2556932"/>
            <a:ext cx="3360771" cy="331893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dirty="0"/>
              <a:t>‘Schubert failed to capture the bitter simplicity of the poem… [he] made out of the trees of the German woods a fragrant orange grove, and adorned the northern phantom with all the charms of seductive sensuality…’ Max Friedlander, 1889.</a:t>
            </a:r>
          </a:p>
          <a:p>
            <a:pPr algn="l"/>
            <a:r>
              <a:rPr lang="en-US" dirty="0"/>
              <a:t>‘Sung by a woman, the song is both a lament and accusation. It relentlessly exposes the father’s failure– the failure of traditional paternity– to nurture, to </a:t>
            </a:r>
            <a:r>
              <a:rPr lang="en-US" dirty="0" err="1"/>
              <a:t>sympathise</a:t>
            </a:r>
            <a:r>
              <a:rPr lang="en-US" dirty="0"/>
              <a:t>…’ (Kramer 2017, 7)</a:t>
            </a:r>
          </a:p>
          <a:p>
            <a:pPr algn="l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777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4" descr="A collage of men sitting on a chair&#10;&#10;Description automatically generated with low confidence">
            <a:extLst>
              <a:ext uri="{FF2B5EF4-FFF2-40B4-BE49-F238E27FC236}">
                <a16:creationId xmlns:a16="http://schemas.microsoft.com/office/drawing/2014/main" id="{9CE4AABB-D1E7-F589-AA70-7B6E2B80E1E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6825"/>
          <a:stretch/>
        </p:blipFill>
        <p:spPr>
          <a:xfrm>
            <a:off x="-442409" y="1"/>
            <a:ext cx="1308753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309BF07-3279-0A4F-5859-AC18FD7A329B}"/>
              </a:ext>
            </a:extLst>
          </p:cNvPr>
          <p:cNvSpPr txBox="1"/>
          <p:nvPr/>
        </p:nvSpPr>
        <p:spPr>
          <a:xfrm>
            <a:off x="2438400" y="499853"/>
            <a:ext cx="7315199" cy="10556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</a:pPr>
            <a:r>
              <a:rPr lang="en-US" b="1" dirty="0">
                <a:highlight>
                  <a:srgbClr val="C0C0C0"/>
                </a:highlight>
              </a:rPr>
              <a:t>'In transcription, there is no need for too much invention: a certain conjugal fidelity to the original is usually best.’ Franz Liszt, 1880</a:t>
            </a:r>
          </a:p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endParaRPr lang="en-US" b="1" dirty="0">
              <a:highlight>
                <a:srgbClr val="C0C0C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581248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F733538D-5433-42E7-AA08-DC5FDEDA47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picture containing building, art, person, arch&#10;&#10;Description automatically generated">
            <a:extLst>
              <a:ext uri="{FF2B5EF4-FFF2-40B4-BE49-F238E27FC236}">
                <a16:creationId xmlns:a16="http://schemas.microsoft.com/office/drawing/2014/main" id="{A3E8F768-7BA1-073F-2943-316EF5CB54A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95" b="925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3030930-5DEE-21E9-830D-DD2D6EB27A92}"/>
              </a:ext>
            </a:extLst>
          </p:cNvPr>
          <p:cNvSpPr txBox="1"/>
          <p:nvPr/>
        </p:nvSpPr>
        <p:spPr>
          <a:xfrm>
            <a:off x="3860800" y="5688744"/>
            <a:ext cx="461264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</a:pPr>
            <a:r>
              <a:rPr lang="en-US" b="1" dirty="0">
                <a:highlight>
                  <a:srgbClr val="C0C0C0"/>
                </a:highlight>
              </a:rPr>
              <a:t>‘Liszt needs women in his life just as he needs a varied tone </a:t>
            </a:r>
            <a:r>
              <a:rPr lang="en-US" b="1" dirty="0" err="1">
                <a:highlight>
                  <a:srgbClr val="C0C0C0"/>
                </a:highlight>
              </a:rPr>
              <a:t>colour</a:t>
            </a:r>
            <a:r>
              <a:rPr lang="en-US" b="1" dirty="0">
                <a:highlight>
                  <a:srgbClr val="C0C0C0"/>
                </a:highlight>
              </a:rPr>
              <a:t> in his orchestra…’ Carolyne von Wittgenstein, 1873</a:t>
            </a:r>
          </a:p>
        </p:txBody>
      </p:sp>
    </p:spTree>
    <p:extLst>
      <p:ext uri="{BB962C8B-B14F-4D97-AF65-F5344CB8AC3E}">
        <p14:creationId xmlns:p14="http://schemas.microsoft.com/office/powerpoint/2010/main" val="1919739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09EA27C-DE62-4CEC-A6D3-4FA9EF40A5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Medium shot of a person&#10;&#10;Description automatically generated with medium confidence">
            <a:extLst>
              <a:ext uri="{FF2B5EF4-FFF2-40B4-BE49-F238E27FC236}">
                <a16:creationId xmlns:a16="http://schemas.microsoft.com/office/drawing/2014/main" id="{A188DDAD-6102-A4E0-E350-142014C1DD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239" y="804334"/>
            <a:ext cx="3950122" cy="5249332"/>
          </a:xfrm>
          <a:prstGeom prst="rect">
            <a:avLst/>
          </a:prstGeom>
          <a:ln w="127000" cap="sq">
            <a:solidFill>
              <a:srgbClr val="FFFFFF"/>
            </a:solidFill>
            <a:miter lim="800000"/>
          </a:ln>
        </p:spPr>
      </p:pic>
      <p:pic>
        <p:nvPicPr>
          <p:cNvPr id="2" name="Picture 1" descr="A drawing of a person holding shoes&#10;&#10;Description automatically generated with low confidence">
            <a:extLst>
              <a:ext uri="{FF2B5EF4-FFF2-40B4-BE49-F238E27FC236}">
                <a16:creationId xmlns:a16="http://schemas.microsoft.com/office/drawing/2014/main" id="{44CFF8FA-B142-4FB2-EC8E-4A2F56D3EF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966" y="804334"/>
            <a:ext cx="4199465" cy="5249332"/>
          </a:xfrm>
          <a:prstGeom prst="rect">
            <a:avLst/>
          </a:prstGeom>
          <a:ln w="127000" cap="sq">
            <a:solidFill>
              <a:srgbClr val="FFFFFF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3965039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F733538D-5433-42E7-AA08-DC5FDEDA47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ainting of two people sitting on a bench&#10;&#10;Description automatically generated with medium confidence">
            <a:extLst>
              <a:ext uri="{FF2B5EF4-FFF2-40B4-BE49-F238E27FC236}">
                <a16:creationId xmlns:a16="http://schemas.microsoft.com/office/drawing/2014/main" id="{F460864C-F0E9-6E96-BC17-EBBD1D4DC0A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25" b="1663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EFD8733-7322-F45F-BF71-72ACC13242C6}"/>
              </a:ext>
            </a:extLst>
          </p:cNvPr>
          <p:cNvSpPr txBox="1">
            <a:spLocks/>
          </p:cNvSpPr>
          <p:nvPr/>
        </p:nvSpPr>
        <p:spPr>
          <a:xfrm>
            <a:off x="800212" y="5240046"/>
            <a:ext cx="9601196" cy="154240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i="1" dirty="0">
                <a:solidFill>
                  <a:srgbClr val="FFFFFF"/>
                </a:solidFill>
              </a:rPr>
              <a:t>‘Tristan und Isolde… </a:t>
            </a:r>
            <a:r>
              <a:rPr lang="en-US" b="1" dirty="0">
                <a:solidFill>
                  <a:srgbClr val="FFFFFF"/>
                </a:solidFill>
              </a:rPr>
              <a:t>was the most repulsive thing I have ever heard in my life… [it was a] sexual frenzy…’ Clara Schuman, 1875.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</a:rPr>
              <a:t>‘I often experienced a feeling of a rather bizarre kind, the pride and pleasure of understanding, of letting myself be penetrated, invaded, a truly sensual voluptuousness, which resembles that of ascending into the atmosphere or riding the waves… Monsieur, I thank you.’ Charles Baudelaire to Wagner, 1860.</a:t>
            </a:r>
            <a:endParaRPr lang="en-US" b="1" i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824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F733538D-5433-42E7-AA08-DC5FDEDA47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painting of a couple lying on a blanket&#10;&#10;Description automatically generated with low confidence">
            <a:extLst>
              <a:ext uri="{FF2B5EF4-FFF2-40B4-BE49-F238E27FC236}">
                <a16:creationId xmlns:a16="http://schemas.microsoft.com/office/drawing/2014/main" id="{6F9FFB03-DF1D-4876-9392-BD7BF24E52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1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90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26">
            <a:extLst>
              <a:ext uri="{FF2B5EF4-FFF2-40B4-BE49-F238E27FC236}">
                <a16:creationId xmlns:a16="http://schemas.microsoft.com/office/drawing/2014/main" id="{4434DCA8-BC57-40AE-94D7-754460957E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15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4" name="Picture 28">
            <a:extLst>
              <a:ext uri="{FF2B5EF4-FFF2-40B4-BE49-F238E27FC236}">
                <a16:creationId xmlns:a16="http://schemas.microsoft.com/office/drawing/2014/main" id="{E93A23A1-FB7B-4C57-8240-0B6015C111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6" y="28937"/>
            <a:ext cx="12188825" cy="6856214"/>
          </a:xfrm>
          <a:prstGeom prst="rect">
            <a:avLst/>
          </a:prstGeom>
        </p:spPr>
      </p:pic>
      <p:sp>
        <p:nvSpPr>
          <p:cNvPr id="45" name="Rectangle 30">
            <a:extLst>
              <a:ext uri="{FF2B5EF4-FFF2-40B4-BE49-F238E27FC236}">
                <a16:creationId xmlns:a16="http://schemas.microsoft.com/office/drawing/2014/main" id="{D43CA6E1-DE85-4998-B1CA-2B617EDF60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744" y="671208"/>
            <a:ext cx="10937716" cy="5551283"/>
          </a:xfrm>
          <a:prstGeom prst="rect">
            <a:avLst/>
          </a:prstGeom>
          <a:noFill/>
          <a:ln w="22225" cap="flat">
            <a:solidFill>
              <a:srgbClr val="FDD18A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AD162A3C-D7A8-4B2A-94B1-73192CBC5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9184" y="3174136"/>
            <a:ext cx="777240" cy="60642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B8F1012-6DEE-4829-9F32-620A711094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11437976" y="3174136"/>
            <a:ext cx="777240" cy="606425"/>
          </a:xfrm>
          <a:prstGeom prst="rect">
            <a:avLst/>
          </a:prstGeom>
        </p:spPr>
      </p:pic>
      <p:pic>
        <p:nvPicPr>
          <p:cNvPr id="7" name="Picture 6" descr="A person in a suit holding a book&#10;&#10;Description automatically generated with medium confidence">
            <a:extLst>
              <a:ext uri="{FF2B5EF4-FFF2-40B4-BE49-F238E27FC236}">
                <a16:creationId xmlns:a16="http://schemas.microsoft.com/office/drawing/2014/main" id="{816AA330-B0A3-5CB1-3748-125533FF1F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520" y="758331"/>
            <a:ext cx="4370183" cy="5341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6189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3F6D81C7-B083-478E-82FE-089A8CB72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398EDA2-4889-433D-AC01-5214D79764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099D46A-AF52-46FD-938B-D31189460A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AU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C933E919-C473-4F0E-9DBC-CC65FC9E92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BBF3BDD-5C99-4FDC-BBCB-E711359D93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06B54F2-CD11-4359-A7D6-DA7C76C091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ED56E41F-B8E0-4D18-B554-FD40260DE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DB31E17-E562-4F82-98D0-858C84120F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58BF3B07-5EF6-4E5B-834E-C1398DB60A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DDA1859-D108-4C60-B38B-C85485AB38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AU"/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E498EA77-084B-43CC-B94D-566F1D8E1E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99B16D3F-47E8-419E-9C4E-ED6FC918FB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48F8475-9425-16C5-DA97-F16587CB8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5825" y="982132"/>
            <a:ext cx="3360772" cy="130386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dirty="0" err="1">
                <a:solidFill>
                  <a:srgbClr val="262626"/>
                </a:solidFill>
              </a:rPr>
              <a:t>Lisztomania</a:t>
            </a:r>
            <a:endParaRPr lang="en-US" sz="4400" dirty="0">
              <a:solidFill>
                <a:srgbClr val="262626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3E937B9-07EE-456A-A31C-41A8866E28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3" y="1092200"/>
            <a:ext cx="5942687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erson playing a piano with a crowd of people&#10;&#10;Description automatically generated with low confidence">
            <a:extLst>
              <a:ext uri="{FF2B5EF4-FFF2-40B4-BE49-F238E27FC236}">
                <a16:creationId xmlns:a16="http://schemas.microsoft.com/office/drawing/2014/main" id="{27ACA662-745A-78B4-B205-D66B1AFC61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949" y="1410208"/>
            <a:ext cx="5232244" cy="3858780"/>
          </a:xfrm>
          <a:prstGeom prst="rect">
            <a:avLst/>
          </a:prstGeom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D2308B7-2829-44DD-B213-27EEBDED1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20089" y="2400639"/>
            <a:ext cx="337650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1FDF89-2593-6747-7B88-0D7E146F5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35824" y="2556932"/>
            <a:ext cx="3360771" cy="331893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>
                <a:solidFill>
                  <a:srgbClr val="262626"/>
                </a:solidFill>
              </a:rPr>
              <a:t>‘… </a:t>
            </a:r>
            <a:r>
              <a:rPr lang="en-US" dirty="0">
                <a:solidFill>
                  <a:srgbClr val="262626"/>
                </a:solidFill>
              </a:rPr>
              <a:t>Liszt once threw away an old cigar stump in the street under the watchful eyes of an infatuated lady-in-waiting, who reverently picked the offensive weed out of the gutter, had it encased in a locket and surrounded with the monogram F.L. in diamonds…’ (Walker 1987, 371)</a:t>
            </a:r>
          </a:p>
        </p:txBody>
      </p:sp>
    </p:spTree>
    <p:extLst>
      <p:ext uri="{BB962C8B-B14F-4D97-AF65-F5344CB8AC3E}">
        <p14:creationId xmlns:p14="http://schemas.microsoft.com/office/powerpoint/2010/main" val="3129551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22">
            <a:extLst>
              <a:ext uri="{FF2B5EF4-FFF2-40B4-BE49-F238E27FC236}">
                <a16:creationId xmlns:a16="http://schemas.microsoft.com/office/drawing/2014/main" id="{6D75FD42-C156-41A4-B68A-6C71A47E71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24">
            <a:extLst>
              <a:ext uri="{FF2B5EF4-FFF2-40B4-BE49-F238E27FC236}">
                <a16:creationId xmlns:a16="http://schemas.microsoft.com/office/drawing/2014/main" id="{D704A7BF-21E3-4BDF-9BE8-BEC32066EF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6" y="28937"/>
            <a:ext cx="12188825" cy="6856214"/>
          </a:xfrm>
          <a:prstGeom prst="rect">
            <a:avLst/>
          </a:prstGeom>
        </p:spPr>
      </p:pic>
      <p:pic>
        <p:nvPicPr>
          <p:cNvPr id="5" name="Picture 4" descr="A group of people sitting in front of a piano&#10;&#10;Description automatically generated with medium confidence">
            <a:extLst>
              <a:ext uri="{FF2B5EF4-FFF2-40B4-BE49-F238E27FC236}">
                <a16:creationId xmlns:a16="http://schemas.microsoft.com/office/drawing/2014/main" id="{DA5767C6-1C69-3D37-A8AB-18C31015E3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1" r="-1" b="-1"/>
          <a:stretch/>
        </p:blipFill>
        <p:spPr>
          <a:xfrm>
            <a:off x="628034" y="673313"/>
            <a:ext cx="10901284" cy="5567463"/>
          </a:xfrm>
          <a:prstGeom prst="rect">
            <a:avLst/>
          </a:prstGeom>
        </p:spPr>
      </p:pic>
      <p:grpSp>
        <p:nvGrpSpPr>
          <p:cNvPr id="35" name="Group 26">
            <a:extLst>
              <a:ext uri="{FF2B5EF4-FFF2-40B4-BE49-F238E27FC236}">
                <a16:creationId xmlns:a16="http://schemas.microsoft.com/office/drawing/2014/main" id="{50180162-DDE5-43C8-B0DC-645F4CA9D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28956"/>
            <a:ext cx="12234672" cy="658368"/>
            <a:chOff x="-18288" y="3128956"/>
            <a:chExt cx="12234672" cy="658368"/>
          </a:xfrm>
        </p:grpSpPr>
        <p:sp useBgFill="1">
          <p:nvSpPr>
            <p:cNvPr id="36" name="Rounded Rectangle 21">
              <a:extLst>
                <a:ext uri="{FF2B5EF4-FFF2-40B4-BE49-F238E27FC236}">
                  <a16:creationId xmlns:a16="http://schemas.microsoft.com/office/drawing/2014/main" id="{16C9EE30-D91E-4DE1-8EEC-6A3AD1DD0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32303" y="3128956"/>
              <a:ext cx="45720" cy="658368"/>
            </a:xfrm>
            <a:prstGeom prst="roundRect">
              <a:avLst>
                <a:gd name="adj" fmla="val 50000"/>
              </a:avLst>
            </a:prstGeom>
            <a:ln w="9525">
              <a:noFill/>
            </a:ln>
            <a:effectLst>
              <a:innerShdw blurRad="114300">
                <a:prstClr val="black">
                  <a:alpha val="8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A8E1E1CD-6653-4129-A465-3CFB3A1CCD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8288" y="3154680"/>
              <a:ext cx="777240" cy="606425"/>
            </a:xfrm>
            <a:prstGeom prst="rect">
              <a:avLst/>
            </a:prstGeom>
          </p:spPr>
        </p:pic>
        <p:sp useBgFill="1">
          <p:nvSpPr>
            <p:cNvPr id="37" name="Rounded Rectangle 27">
              <a:extLst>
                <a:ext uri="{FF2B5EF4-FFF2-40B4-BE49-F238E27FC236}">
                  <a16:creationId xmlns:a16="http://schemas.microsoft.com/office/drawing/2014/main" id="{5424F715-2587-4418-AB8A-9B4218F346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14377" y="3128956"/>
              <a:ext cx="45720" cy="658368"/>
            </a:xfrm>
            <a:prstGeom prst="roundRect">
              <a:avLst>
                <a:gd name="adj" fmla="val 50000"/>
              </a:avLst>
            </a:prstGeom>
            <a:ln w="9525">
              <a:noFill/>
            </a:ln>
            <a:effectLst>
              <a:innerShdw blurRad="114300">
                <a:srgbClr val="171717">
                  <a:alpha val="82745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1F8A0F16-00E1-4B0A-9B6E-8906A111B6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11439144" y="3154680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E88B3F3-433F-BFEA-F325-B35E3300140D}"/>
              </a:ext>
            </a:extLst>
          </p:cNvPr>
          <p:cNvSpPr txBox="1"/>
          <p:nvPr/>
        </p:nvSpPr>
        <p:spPr>
          <a:xfrm>
            <a:off x="6541261" y="4496653"/>
            <a:ext cx="47883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highlight>
                  <a:srgbClr val="C0C0C0"/>
                </a:highlight>
              </a:rPr>
              <a:t>‘Gender is… a set of repeated acts within a highly rigid regulatory frame that congeal over time to produce the appearance of… a sort of being.’ (Butler 1999, 43-44)</a:t>
            </a:r>
          </a:p>
        </p:txBody>
      </p:sp>
    </p:spTree>
    <p:extLst>
      <p:ext uri="{BB962C8B-B14F-4D97-AF65-F5344CB8AC3E}">
        <p14:creationId xmlns:p14="http://schemas.microsoft.com/office/powerpoint/2010/main" val="430956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6A9BC876-571A-45A6-93A3-FB2839CE66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484B2EA-E61C-489C-A595-1601912470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9E987F02-C120-4654-AD1E-98AF4B643E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64E470B5-B546-4390-9A0D-408D49895E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AU"/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D061B9CE-C400-4868-9385-01A0BBB98C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40C49D50-A49B-4F80-81C4-05BBCF4B5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DF451AD-80E4-9BD6-DC54-B75768862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0101" y="982132"/>
            <a:ext cx="6354633" cy="1303867"/>
          </a:xfrm>
        </p:spPr>
        <p:txBody>
          <a:bodyPr>
            <a:normAutofit/>
          </a:bodyPr>
          <a:lstStyle/>
          <a:p>
            <a:r>
              <a:rPr lang="en-AU" dirty="0"/>
              <a:t>Literature Review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1124B3AE-D38B-4A63-B422-F9792E745B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77057" y="2400639"/>
            <a:ext cx="576072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black cover with white text&#10;&#10;Description automatically generated with low confidence">
            <a:extLst>
              <a:ext uri="{FF2B5EF4-FFF2-40B4-BE49-F238E27FC236}">
                <a16:creationId xmlns:a16="http://schemas.microsoft.com/office/drawing/2014/main" id="{F75AE0EC-E1FB-AF93-2093-3BADB3BEED5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13" t="16578" r="613" b="36442"/>
          <a:stretch/>
        </p:blipFill>
        <p:spPr>
          <a:xfrm>
            <a:off x="8137325" y="1164502"/>
            <a:ext cx="2839277" cy="2060066"/>
          </a:xfrm>
          <a:prstGeom prst="rect">
            <a:avLst/>
          </a:prstGeom>
          <a:ln w="57150" cmpd="thickThin">
            <a:noFill/>
            <a:miter lim="800000"/>
          </a:ln>
        </p:spPr>
      </p:pic>
      <p:pic>
        <p:nvPicPr>
          <p:cNvPr id="8" name="Picture 7" descr="A person in a suit holding a hat&#10;&#10;Description automatically generated with medium confidence">
            <a:extLst>
              <a:ext uri="{FF2B5EF4-FFF2-40B4-BE49-F238E27FC236}">
                <a16:creationId xmlns:a16="http://schemas.microsoft.com/office/drawing/2014/main" id="{47222BB6-A7DC-7949-4B9E-8BE15636615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2" b="51520"/>
          <a:stretch/>
        </p:blipFill>
        <p:spPr>
          <a:xfrm>
            <a:off x="8135528" y="3631646"/>
            <a:ext cx="2842871" cy="2066544"/>
          </a:xfrm>
          <a:prstGeom prst="rect">
            <a:avLst/>
          </a:prstGeom>
          <a:ln w="57150" cmpd="thickThin">
            <a:noFill/>
            <a:miter lim="800000"/>
          </a:ln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E67C9D5-9161-9CF5-E191-7F21525B7B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9176675"/>
              </p:ext>
            </p:extLst>
          </p:nvPr>
        </p:nvGraphicFramePr>
        <p:xfrm>
          <a:off x="1167385" y="2556932"/>
          <a:ext cx="6380065" cy="33189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830792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4">
            <a:extLst>
              <a:ext uri="{FF2B5EF4-FFF2-40B4-BE49-F238E27FC236}">
                <a16:creationId xmlns:a16="http://schemas.microsoft.com/office/drawing/2014/main" id="{AC5143D4-E842-4E76-98C7-42518DB650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erson in a blue dress&#10;&#10;Description automatically generated with medium confidence">
            <a:extLst>
              <a:ext uri="{FF2B5EF4-FFF2-40B4-BE49-F238E27FC236}">
                <a16:creationId xmlns:a16="http://schemas.microsoft.com/office/drawing/2014/main" id="{B90408E5-C5A5-F092-7AB0-6456EEE90F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19750"/>
          <a:stretch/>
        </p:blipFill>
        <p:spPr>
          <a:xfrm>
            <a:off x="486138" y="488137"/>
            <a:ext cx="5608274" cy="5883295"/>
          </a:xfrm>
          <a:prstGeom prst="rect">
            <a:avLst/>
          </a:prstGeom>
        </p:spPr>
      </p:pic>
      <p:sp>
        <p:nvSpPr>
          <p:cNvPr id="37" name="Rectangle 36">
            <a:extLst>
              <a:ext uri="{FF2B5EF4-FFF2-40B4-BE49-F238E27FC236}">
                <a16:creationId xmlns:a16="http://schemas.microsoft.com/office/drawing/2014/main" id="{5177F5E2-DC0B-4476-8ABD-1B8BA1F57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012" y="609600"/>
            <a:ext cx="5362247" cy="5638800"/>
          </a:xfrm>
          <a:prstGeom prst="rect">
            <a:avLst/>
          </a:prstGeom>
          <a:noFill/>
          <a:ln w="15875" cap="flat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pic>
        <p:nvPicPr>
          <p:cNvPr id="3" name="Picture 2" descr="A picture containing text, drawing, sketch, font&#10;&#10;Description automatically generated">
            <a:extLst>
              <a:ext uri="{FF2B5EF4-FFF2-40B4-BE49-F238E27FC236}">
                <a16:creationId xmlns:a16="http://schemas.microsoft.com/office/drawing/2014/main" id="{B78C027D-2308-A12E-57FE-E6EEBCD5CDC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03" r="1" b="5537"/>
          <a:stretch/>
        </p:blipFill>
        <p:spPr>
          <a:xfrm>
            <a:off x="6094412" y="488137"/>
            <a:ext cx="5608274" cy="5883295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13D82955-585A-4084-8A5A-1D960C4ADC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16286" y="609600"/>
            <a:ext cx="5364525" cy="5638800"/>
          </a:xfrm>
          <a:prstGeom prst="rect">
            <a:avLst/>
          </a:prstGeom>
          <a:noFill/>
          <a:ln w="15875" cap="flat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FD356DC-FB22-46EC-B214-6858EB877C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28956"/>
            <a:ext cx="12234672" cy="658368"/>
            <a:chOff x="-18288" y="3128956"/>
            <a:chExt cx="12234672" cy="658368"/>
          </a:xfrm>
        </p:grpSpPr>
        <p:sp useBgFill="1">
          <p:nvSpPr>
            <p:cNvPr id="42" name="Rounded Rectangle 21">
              <a:extLst>
                <a:ext uri="{FF2B5EF4-FFF2-40B4-BE49-F238E27FC236}">
                  <a16:creationId xmlns:a16="http://schemas.microsoft.com/office/drawing/2014/main" id="{F78B03FC-9D4D-4758-BFD4-48E54C088A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32303" y="3128956"/>
              <a:ext cx="45720" cy="658368"/>
            </a:xfrm>
            <a:prstGeom prst="roundRect">
              <a:avLst>
                <a:gd name="adj" fmla="val 50000"/>
              </a:avLst>
            </a:prstGeom>
            <a:ln w="9525">
              <a:noFill/>
            </a:ln>
            <a:effectLst>
              <a:innerShdw blurRad="114300">
                <a:prstClr val="black">
                  <a:alpha val="8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65DCC465-44D1-462F-B780-A73109D185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8288" y="3154680"/>
              <a:ext cx="777240" cy="606425"/>
            </a:xfrm>
            <a:prstGeom prst="rect">
              <a:avLst/>
            </a:prstGeom>
          </p:spPr>
        </p:pic>
        <p:sp useBgFill="1">
          <p:nvSpPr>
            <p:cNvPr id="44" name="Rounded Rectangle 27">
              <a:extLst>
                <a:ext uri="{FF2B5EF4-FFF2-40B4-BE49-F238E27FC236}">
                  <a16:creationId xmlns:a16="http://schemas.microsoft.com/office/drawing/2014/main" id="{EAF182C0-6005-44EE-A519-8408C73EE2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14377" y="3128956"/>
              <a:ext cx="45720" cy="658368"/>
            </a:xfrm>
            <a:prstGeom prst="roundRect">
              <a:avLst>
                <a:gd name="adj" fmla="val 50000"/>
              </a:avLst>
            </a:prstGeom>
            <a:ln w="9525">
              <a:noFill/>
            </a:ln>
            <a:effectLst>
              <a:innerShdw blurRad="114300">
                <a:prstClr val="black">
                  <a:alpha val="8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82125AA8-D0CA-49AF-85C7-A5F2C9A0A5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11439144" y="3154680"/>
              <a:ext cx="777240" cy="606425"/>
            </a:xfrm>
            <a:prstGeom prst="rect">
              <a:avLst/>
            </a:prstGeom>
          </p:spPr>
        </p:pic>
      </p:grpSp>
      <p:pic>
        <p:nvPicPr>
          <p:cNvPr id="5" name="Picture 4" descr="A picture containing sketch, line art, illustration, clipart&#10;&#10;Description automatically generated">
            <a:extLst>
              <a:ext uri="{FF2B5EF4-FFF2-40B4-BE49-F238E27FC236}">
                <a16:creationId xmlns:a16="http://schemas.microsoft.com/office/drawing/2014/main" id="{0B657B7C-04BD-AC13-AFE5-C66DBE54303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98" r="26508"/>
          <a:stretch/>
        </p:blipFill>
        <p:spPr>
          <a:xfrm>
            <a:off x="6494513" y="609600"/>
            <a:ext cx="4962919" cy="5727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181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>
            <a:extLst>
              <a:ext uri="{FF2B5EF4-FFF2-40B4-BE49-F238E27FC236}">
                <a16:creationId xmlns:a16="http://schemas.microsoft.com/office/drawing/2014/main" id="{DFB5D1BB-0703-437B-BD1E-1D07F8A27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3886586B-3F0F-4593-B272-AE75AD0F09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020DEB59-BF94-41B5-8F16-8B10442EE0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AU"/>
            </a:p>
          </p:txBody>
        </p: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9A3BEF6F-FC03-43B1-8D1B-8DA3A360DB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0F49BA32-A501-4C79-9A72-92587AB9EE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83F92AF-2403-4558-B1D7-72130A1E4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572F6A24-139E-4EB5-86D2-431F42EF8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963AE85-BE5D-4975-BACF-DDDCC9C2A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1E7751F0-16BF-4A9D-B778-5D46B92B44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D755924-121A-47AA-8613-995D4108BC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AU"/>
            </a:p>
          </p:txBody>
        </p: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B4D2AFDA-19BE-4455-830E-1541E5D7B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0FB15EBF-E414-4E00-87E7-700A78A60F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9F97ADF-931B-706D-4D8D-5DD24E1E1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2" y="982132"/>
            <a:ext cx="4802185" cy="13038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400" dirty="0"/>
              <a:t>Gretchen am </a:t>
            </a:r>
            <a:r>
              <a:rPr lang="en-US" sz="4400" dirty="0" err="1"/>
              <a:t>Spinnrade</a:t>
            </a:r>
            <a:endParaRPr lang="en-US" sz="4400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C9DA5B05-DD14-4860-AC45-02A8D2EE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3" y="1092200"/>
            <a:ext cx="4517009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Placeholder 5" descr="A picture containing music, musical instrument, musical keyboard, keyboard&#10;&#10;Description automatically generated">
            <a:extLst>
              <a:ext uri="{FF2B5EF4-FFF2-40B4-BE49-F238E27FC236}">
                <a16:creationId xmlns:a16="http://schemas.microsoft.com/office/drawing/2014/main" id="{97BC5015-7C3F-FB73-57E8-32AF29AFA14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8922"/>
          <a:stretch/>
        </p:blipFill>
        <p:spPr>
          <a:xfrm>
            <a:off x="1412683" y="1410208"/>
            <a:ext cx="3876801" cy="3858780"/>
          </a:xfrm>
          <a:prstGeom prst="rect">
            <a:avLst/>
          </a:prstGeom>
        </p:spPr>
      </p:pic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36BE37AC-AD36-4C42-9B8C-C5500F4E7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4412" y="2400639"/>
            <a:ext cx="48021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8A3A63-65D8-B1FB-00B4-5956A46C0C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4412" y="2556932"/>
            <a:ext cx="4802184" cy="331893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AU" dirty="0"/>
              <a:t>… </a:t>
            </a:r>
            <a:r>
              <a:rPr lang="en-AU" dirty="0" err="1"/>
              <a:t>Während</a:t>
            </a:r>
            <a:r>
              <a:rPr lang="en-AU" dirty="0"/>
              <a:t> </a:t>
            </a:r>
            <a:r>
              <a:rPr lang="en-AU" dirty="0" err="1"/>
              <a:t>deren</a:t>
            </a:r>
            <a:r>
              <a:rPr lang="en-AU" dirty="0"/>
              <a:t> </a:t>
            </a:r>
            <a:r>
              <a:rPr lang="en-AU" dirty="0" err="1"/>
              <a:t>hin</a:t>
            </a:r>
            <a:r>
              <a:rPr lang="en-AU" dirty="0"/>
              <a:t> und </a:t>
            </a:r>
            <a:r>
              <a:rPr lang="en-AU" dirty="0" err="1"/>
              <a:t>Herbrausen</a:t>
            </a:r>
            <a:r>
              <a:rPr lang="en-AU" dirty="0"/>
              <a:t> in </a:t>
            </a:r>
            <a:r>
              <a:rPr lang="en-AU" dirty="0" err="1"/>
              <a:t>meinen</a:t>
            </a:r>
            <a:r>
              <a:rPr lang="en-AU" dirty="0"/>
              <a:t> </a:t>
            </a:r>
            <a:r>
              <a:rPr lang="en-AU" dirty="0" err="1"/>
              <a:t>zerstükten</a:t>
            </a:r>
            <a:r>
              <a:rPr lang="en-AU" dirty="0"/>
              <a:t> </a:t>
            </a:r>
            <a:r>
              <a:rPr lang="en-AU" dirty="0" err="1"/>
              <a:t>kopf</a:t>
            </a:r>
            <a:r>
              <a:rPr lang="en-AU" dirty="0"/>
              <a:t> (ich </a:t>
            </a:r>
            <a:r>
              <a:rPr lang="en-AU" dirty="0" err="1"/>
              <a:t>vergeße</a:t>
            </a:r>
            <a:r>
              <a:rPr lang="en-AU" dirty="0"/>
              <a:t> </a:t>
            </a:r>
            <a:r>
              <a:rPr lang="en-AU" dirty="0" err="1"/>
              <a:t>nicht</a:t>
            </a:r>
            <a:r>
              <a:rPr lang="en-AU" dirty="0"/>
              <a:t>, das Gretchen, </a:t>
            </a:r>
            <a:r>
              <a:rPr lang="en-AU" dirty="0" err="1"/>
              <a:t>verükten</a:t>
            </a:r>
            <a:r>
              <a:rPr lang="en-AU" dirty="0"/>
              <a:t> </a:t>
            </a:r>
            <a:r>
              <a:rPr lang="en-AU" dirty="0" err="1"/>
              <a:t>kopf</a:t>
            </a:r>
            <a:r>
              <a:rPr lang="en-AU" dirty="0"/>
              <a:t> und </a:t>
            </a:r>
            <a:r>
              <a:rPr lang="en-AU" dirty="0" err="1"/>
              <a:t>zerstükten</a:t>
            </a:r>
            <a:r>
              <a:rPr lang="en-AU" dirty="0"/>
              <a:t> </a:t>
            </a:r>
            <a:r>
              <a:rPr lang="en-AU" dirty="0" err="1"/>
              <a:t>sinn</a:t>
            </a:r>
            <a:r>
              <a:rPr lang="en-AU" dirty="0"/>
              <a:t> </a:t>
            </a:r>
            <a:r>
              <a:rPr lang="en-AU" dirty="0" err="1"/>
              <a:t>sagt</a:t>
            </a:r>
            <a:r>
              <a:rPr lang="en-AU" dirty="0"/>
              <a:t>)</a:t>
            </a:r>
          </a:p>
          <a:p>
            <a:pPr algn="l"/>
            <a:r>
              <a:rPr lang="en-AU" dirty="0"/>
              <a:t>[… while they roar</a:t>
            </a:r>
            <a:r>
              <a:rPr lang="en-AU" b="1" dirty="0"/>
              <a:t> </a:t>
            </a:r>
            <a:r>
              <a:rPr lang="en-AU" dirty="0"/>
              <a:t>back and forth in my broken head (I don’t forget what Gretchen says, broken head and broken mind)]</a:t>
            </a:r>
          </a:p>
          <a:p>
            <a:pPr algn="l"/>
            <a:r>
              <a:rPr lang="en-AU" dirty="0"/>
              <a:t>-</a:t>
            </a:r>
            <a:r>
              <a:rPr lang="en-US" dirty="0"/>
              <a:t> Liszt in a letter to Emilie </a:t>
            </a:r>
            <a:r>
              <a:rPr lang="en-US" dirty="0" err="1"/>
              <a:t>Genast</a:t>
            </a:r>
            <a:r>
              <a:rPr lang="en-US" dirty="0"/>
              <a:t>, 1860.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96720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20">
            <a:extLst>
              <a:ext uri="{FF2B5EF4-FFF2-40B4-BE49-F238E27FC236}">
                <a16:creationId xmlns:a16="http://schemas.microsoft.com/office/drawing/2014/main" id="{DFB5D1BB-0703-437B-BD1E-1D07F8A27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3886586B-3F0F-4593-B272-AE75AD0F09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20DEB59-BF94-41B5-8F16-8B10442EE0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AU"/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9A3BEF6F-FC03-43B1-8D1B-8DA3A360DB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0F49BA32-A501-4C79-9A72-92587AB9EE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cxnSp>
        <p:nvCxnSpPr>
          <p:cNvPr id="41" name="Straight Connector 26">
            <a:extLst>
              <a:ext uri="{FF2B5EF4-FFF2-40B4-BE49-F238E27FC236}">
                <a16:creationId xmlns:a16="http://schemas.microsoft.com/office/drawing/2014/main" id="{883F92AF-2403-4558-B1D7-72130A1E4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42" name="Rectangle 28">
            <a:extLst>
              <a:ext uri="{FF2B5EF4-FFF2-40B4-BE49-F238E27FC236}">
                <a16:creationId xmlns:a16="http://schemas.microsoft.com/office/drawing/2014/main" id="{572F6A24-139E-4EB5-86D2-431F42EF8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30">
            <a:extLst>
              <a:ext uri="{FF2B5EF4-FFF2-40B4-BE49-F238E27FC236}">
                <a16:creationId xmlns:a16="http://schemas.microsoft.com/office/drawing/2014/main" id="{3963AE85-BE5D-4975-BACF-DDDCC9C2AC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1E7751F0-16BF-4A9D-B778-5D46B92B44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1D755924-121A-47AA-8613-995D4108BC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AU"/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B4D2AFDA-19BE-4455-830E-1541E5D7B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0FB15EBF-E414-4E00-87E7-700A78A60F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9074AAE-521C-22BA-5F76-B578B9C36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12" y="982132"/>
            <a:ext cx="4802185" cy="130386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400" dirty="0"/>
              <a:t>Gretchen am </a:t>
            </a:r>
            <a:r>
              <a:rPr lang="en-US" sz="4400" dirty="0" err="1"/>
              <a:t>Spinnrade</a:t>
            </a:r>
            <a:endParaRPr lang="en-US" sz="4400" dirty="0"/>
          </a:p>
        </p:txBody>
      </p:sp>
      <p:sp>
        <p:nvSpPr>
          <p:cNvPr id="44" name="Rectangle 36">
            <a:extLst>
              <a:ext uri="{FF2B5EF4-FFF2-40B4-BE49-F238E27FC236}">
                <a16:creationId xmlns:a16="http://schemas.microsoft.com/office/drawing/2014/main" id="{C9DA5B05-DD14-4860-AC45-02A8D2EE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643" y="1092200"/>
            <a:ext cx="4517009" cy="4515104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sketch, illustration, line art, drawing&#10;&#10;Description automatically generated">
            <a:extLst>
              <a:ext uri="{FF2B5EF4-FFF2-40B4-BE49-F238E27FC236}">
                <a16:creationId xmlns:a16="http://schemas.microsoft.com/office/drawing/2014/main" id="{89499318-3358-353A-7813-24F7E8E5925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7" r="4" b="5621"/>
          <a:stretch/>
        </p:blipFill>
        <p:spPr>
          <a:xfrm>
            <a:off x="1412683" y="1410208"/>
            <a:ext cx="3876801" cy="3858780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36BE37AC-AD36-4C42-9B8C-C5500F4E7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4412" y="2400639"/>
            <a:ext cx="48021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1B1E92-FD79-32E9-E83D-CCBCAC0F4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4412" y="2556932"/>
            <a:ext cx="4802184" cy="331893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‘I saw Liszt’s countenance assume that agony of expression, mingled with radiant smiles of joy, which I never saw in any other human face, except in the paintings of our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Saviour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… [when suddenly] the hand and frame of the artist gave way; he fainted in the arms of the friend who was turning over [the pages] for him, and we bore him out in a strong fit of hysterics…’ Henry Reeve, 1835.</a:t>
            </a:r>
          </a:p>
        </p:txBody>
      </p:sp>
    </p:spTree>
    <p:extLst>
      <p:ext uri="{BB962C8B-B14F-4D97-AF65-F5344CB8AC3E}">
        <p14:creationId xmlns:p14="http://schemas.microsoft.com/office/powerpoint/2010/main" val="366167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F733538D-5433-42E7-AA08-DC5FDEDA47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painting of a couple of women sitting on a rock&#10;&#10;Description automatically generated with low confidence">
            <a:extLst>
              <a:ext uri="{FF2B5EF4-FFF2-40B4-BE49-F238E27FC236}">
                <a16:creationId xmlns:a16="http://schemas.microsoft.com/office/drawing/2014/main" id="{05DC1B23-C909-A7E0-E7CB-48CDD8AC7C6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22" b="70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4525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2753</TotalTime>
  <Words>671</Words>
  <Application>Microsoft Office PowerPoint</Application>
  <PresentationFormat>Widescreen</PresentationFormat>
  <Paragraphs>26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Garamond</vt:lpstr>
      <vt:lpstr>Organic</vt:lpstr>
      <vt:lpstr>Conjugal Fidelity </vt:lpstr>
      <vt:lpstr>PowerPoint Presentation</vt:lpstr>
      <vt:lpstr>Lisztomania</vt:lpstr>
      <vt:lpstr>PowerPoint Presentation</vt:lpstr>
      <vt:lpstr>Literature Review</vt:lpstr>
      <vt:lpstr>PowerPoint Presentation</vt:lpstr>
      <vt:lpstr>Gretchen am Spinnrade</vt:lpstr>
      <vt:lpstr>Gretchen am Spinnrade</vt:lpstr>
      <vt:lpstr>PowerPoint Presentation</vt:lpstr>
      <vt:lpstr>Ständchen</vt:lpstr>
      <vt:lpstr>Erlkönig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Conjugal Fidelity</dc:title>
  <dc:creator>Louis Nicoll</dc:creator>
  <cp:lastModifiedBy>Chris Newton</cp:lastModifiedBy>
  <cp:revision>3</cp:revision>
  <dcterms:created xsi:type="dcterms:W3CDTF">2023-05-24T03:08:29Z</dcterms:created>
  <dcterms:modified xsi:type="dcterms:W3CDTF">2023-11-26T22:04:25Z</dcterms:modified>
</cp:coreProperties>
</file>